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Lato"/>
      <p:regular r:id="rId28"/>
      <p:bold r:id="rId29"/>
      <p:italic r:id="rId30"/>
      <p:boldItalic r:id="rId31"/>
    </p:embeddedFont>
    <p:embeddedFont>
      <p:font typeface="Old Standard TT"/>
      <p:regular r:id="rId32"/>
      <p:bold r:id="rId33"/>
      <p: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OldStandardTT-bold.fntdata"/><Relationship Id="rId10" Type="http://schemas.openxmlformats.org/officeDocument/2006/relationships/slide" Target="slides/slide5.xml"/><Relationship Id="rId32" Type="http://schemas.openxmlformats.org/officeDocument/2006/relationships/font" Target="fonts/OldStandardTT-regular.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ldStandardT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f4ecbe2b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f4ecbe2b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f4ecbe2b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f4ecbe2b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f4ecbe2b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f4ecbe2b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f4ecbe2b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f4ecbe2b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f4ecbe2b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f4ecbe2b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f54358840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f54358840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f54358840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f54358840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f796f0b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f796f0b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f796f0bc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f796f0bc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f4ecbe2b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f4ecbe2b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f796f0bc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f796f0bc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50" name="Shape 50"/>
        <p:cNvGrpSpPr/>
        <p:nvPr/>
      </p:nvGrpSpPr>
      <p:grpSpPr>
        <a:xfrm>
          <a:off x="0" y="0"/>
          <a:ext cx="0" cy="0"/>
          <a:chOff x="0" y="0"/>
          <a:chExt cx="0" cy="0"/>
        </a:xfrm>
      </p:grpSpPr>
      <p:grpSp>
        <p:nvGrpSpPr>
          <p:cNvPr id="51" name="Google Shape;51;p13"/>
          <p:cNvGrpSpPr/>
          <p:nvPr/>
        </p:nvGrpSpPr>
        <p:grpSpPr>
          <a:xfrm>
            <a:off x="4406400" y="0"/>
            <a:ext cx="4737600" cy="5143065"/>
            <a:chOff x="4406400" y="0"/>
            <a:chExt cx="4737600" cy="5143065"/>
          </a:xfrm>
        </p:grpSpPr>
        <p:sp>
          <p:nvSpPr>
            <p:cNvPr id="52" name="Google Shape;5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1" name="Google Shape;71;p1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72" name="Shape 72"/>
        <p:cNvGrpSpPr/>
        <p:nvPr/>
      </p:nvGrpSpPr>
      <p:grpSpPr>
        <a:xfrm>
          <a:off x="0" y="0"/>
          <a:ext cx="0" cy="0"/>
          <a:chOff x="0" y="0"/>
          <a:chExt cx="0" cy="0"/>
        </a:xfrm>
      </p:grpSpPr>
      <p:pic>
        <p:nvPicPr>
          <p:cNvPr descr="offset_comp_343059.jpg" id="73" name="Google Shape;7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74" name="Google Shape;74;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4"/>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160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7" name="Google Shape;7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4"/>
          <p:cNvGrpSpPr/>
          <p:nvPr/>
        </p:nvGrpSpPr>
        <p:grpSpPr>
          <a:xfrm>
            <a:off x="0" y="381001"/>
            <a:ext cx="1037850" cy="1016287"/>
            <a:chOff x="0" y="381001"/>
            <a:chExt cx="1037850" cy="1016287"/>
          </a:xfrm>
        </p:grpSpPr>
        <p:sp>
          <p:nvSpPr>
            <p:cNvPr id="82" name="Google Shape;8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10.jpg"/><Relationship Id="rId5"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sfsHKuVnv3hUGSxJv_4_gJvUh1U2Trsh/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Cooking App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4"/>
          <p:cNvSpPr txBox="1"/>
          <p:nvPr>
            <p:ph idx="1" type="body"/>
          </p:nvPr>
        </p:nvSpPr>
        <p:spPr>
          <a:xfrm>
            <a:off x="559325" y="15628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5400">
                <a:solidFill>
                  <a:srgbClr val="FFFBF0"/>
                </a:solidFill>
                <a:latin typeface="Old Standard TT"/>
                <a:ea typeface="Old Standard TT"/>
                <a:cs typeface="Old Standard TT"/>
                <a:sym typeface="Old Standard TT"/>
              </a:rPr>
              <a:t>COMPETITIVE</a:t>
            </a:r>
            <a:endParaRPr sz="5400">
              <a:solidFill>
                <a:srgbClr val="FFFBF0"/>
              </a:solidFill>
              <a:latin typeface="Old Standard TT"/>
              <a:ea typeface="Old Standard TT"/>
              <a:cs typeface="Old Standard TT"/>
              <a:sym typeface="Old Standard TT"/>
            </a:endParaRPr>
          </a:p>
          <a:p>
            <a:pPr indent="0" lvl="0" marL="0" rtl="0" algn="l">
              <a:lnSpc>
                <a:spcPct val="100000"/>
              </a:lnSpc>
              <a:spcBef>
                <a:spcPts val="0"/>
              </a:spcBef>
              <a:spcAft>
                <a:spcPts val="0"/>
              </a:spcAft>
              <a:buNone/>
            </a:pPr>
            <a:r>
              <a:rPr lang="en-GB" sz="5400">
                <a:solidFill>
                  <a:srgbClr val="FFFBF0"/>
                </a:solidFill>
                <a:latin typeface="Old Standard TT"/>
                <a:ea typeface="Old Standard TT"/>
                <a:cs typeface="Old Standard TT"/>
                <a:sym typeface="Old Standard TT"/>
              </a:rPr>
              <a:t>ANALYSIS.</a:t>
            </a:r>
            <a:endParaRPr sz="5400">
              <a:solidFill>
                <a:srgbClr val="FFFBF0"/>
              </a:solidFill>
              <a:latin typeface="Old Standard TT"/>
              <a:ea typeface="Old Standard TT"/>
              <a:cs typeface="Old Standard TT"/>
              <a:sym typeface="Old Standard TT"/>
            </a:endParaRPr>
          </a:p>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idx="1" type="body"/>
          </p:nvPr>
        </p:nvSpPr>
        <p:spPr>
          <a:xfrm>
            <a:off x="1297500" y="493950"/>
            <a:ext cx="7038900" cy="398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FFFFFF"/>
                </a:solidFill>
                <a:latin typeface="Old Standard TT"/>
                <a:ea typeface="Old Standard TT"/>
                <a:cs typeface="Old Standard TT"/>
                <a:sym typeface="Old Standard TT"/>
              </a:rPr>
              <a:t>Supercook</a:t>
            </a:r>
            <a:endParaRPr sz="1400">
              <a:solidFill>
                <a:srgbClr val="FFFFFF"/>
              </a:solidFill>
              <a:latin typeface="Old Standard TT"/>
              <a:ea typeface="Old Standard TT"/>
              <a:cs typeface="Old Standard TT"/>
              <a:sym typeface="Old Standard TT"/>
            </a:endParaRPr>
          </a:p>
          <a:p>
            <a:pPr indent="0" lvl="0" marL="0" rtl="0" algn="l">
              <a:lnSpc>
                <a:spcPct val="100000"/>
              </a:lnSpc>
              <a:spcBef>
                <a:spcPts val="0"/>
              </a:spcBef>
              <a:spcAft>
                <a:spcPts val="0"/>
              </a:spcAft>
              <a:buNone/>
            </a:pPr>
            <a:r>
              <a:t/>
            </a:r>
            <a:endParaRPr sz="1400">
              <a:solidFill>
                <a:srgbClr val="FFFFFF"/>
              </a:solidFill>
              <a:latin typeface="Old Standard TT"/>
              <a:ea typeface="Old Standard TT"/>
              <a:cs typeface="Old Standard TT"/>
              <a:sym typeface="Old Standard TT"/>
            </a:endParaRPr>
          </a:p>
          <a:p>
            <a:pPr indent="0" lvl="0" marL="0" rtl="0" algn="l">
              <a:lnSpc>
                <a:spcPct val="100000"/>
              </a:lnSpc>
              <a:spcBef>
                <a:spcPts val="0"/>
              </a:spcBef>
              <a:spcAft>
                <a:spcPts val="0"/>
              </a:spcAft>
              <a:buNone/>
            </a:pPr>
            <a:r>
              <a:rPr lang="en-GB" sz="1400">
                <a:solidFill>
                  <a:srgbClr val="FFFFFF"/>
                </a:solidFill>
                <a:latin typeface="Old Standard TT"/>
                <a:ea typeface="Old Standard TT"/>
                <a:cs typeface="Old Standard TT"/>
                <a:sym typeface="Old Standard TT"/>
              </a:rPr>
              <a:t>This website let user select the ingredients and shows the suggested recipes according to ingredients. Then we can filter by Diet, Key ingredient, Meal type and cuisine. On the left side of page you can select the ingredients sorted by the type of food. For example dairy, vegetables, fruits etc. It will show the list of dish with pictures that you can make from the selected ingredients. The recipes are from different cooking websites. If you click on the dish we will see different interface for different recipes. When we select the dish. It will show the percentage of people tried this recipe and likes. It shows all photos uploaded by users. It will show all the requirements and details for preparing dish step by step. </a:t>
            </a:r>
            <a:endParaRPr sz="1400">
              <a:solidFill>
                <a:srgbClr val="FFFFFF"/>
              </a:solidFill>
              <a:latin typeface="Old Standard TT"/>
              <a:ea typeface="Old Standard TT"/>
              <a:cs typeface="Old Standard TT"/>
              <a:sym typeface="Old Standard TT"/>
            </a:endParaRPr>
          </a:p>
          <a:p>
            <a:pPr indent="0" lvl="0" marL="0" rtl="0" algn="l">
              <a:spcBef>
                <a:spcPts val="1200"/>
              </a:spcBef>
              <a:spcAft>
                <a:spcPts val="0"/>
              </a:spcAft>
              <a:buNone/>
            </a:pPr>
            <a:r>
              <a:rPr lang="en-GB" sz="1400">
                <a:solidFill>
                  <a:srgbClr val="FFFFFF"/>
                </a:solidFill>
                <a:latin typeface="Old Standard TT"/>
                <a:ea typeface="Old Standard TT"/>
                <a:cs typeface="Old Standard TT"/>
                <a:sym typeface="Old Standard TT"/>
              </a:rPr>
              <a:t>Gap - As it links to the different cooking site so it do not have same interface/ layout for all recipes which will confuse the user. ( different cooking site like foodnetwork.com, myrecipes.com, food.com etc ) </a:t>
            </a:r>
            <a:endParaRPr sz="1400">
              <a:solidFill>
                <a:srgbClr val="FFFFFF"/>
              </a:solidFill>
              <a:latin typeface="Old Standard TT"/>
              <a:ea typeface="Old Standard TT"/>
              <a:cs typeface="Old Standard TT"/>
              <a:sym typeface="Old Standard TT"/>
            </a:endParaRPr>
          </a:p>
          <a:p>
            <a:pPr indent="0" lvl="0" marL="0" rtl="0" algn="l">
              <a:lnSpc>
                <a:spcPct val="100000"/>
              </a:lnSpc>
              <a:spcBef>
                <a:spcPts val="1200"/>
              </a:spcBef>
              <a:spcAft>
                <a:spcPts val="0"/>
              </a:spcAft>
              <a:buNone/>
            </a:pPr>
            <a:r>
              <a:t/>
            </a:r>
            <a:endParaRPr sz="1400">
              <a:solidFill>
                <a:srgbClr val="FFFFFF"/>
              </a:solidFill>
              <a:latin typeface="Old Standard TT"/>
              <a:ea typeface="Old Standard TT"/>
              <a:cs typeface="Old Standard TT"/>
              <a:sym typeface="Old Standard TT"/>
            </a:endParaRPr>
          </a:p>
          <a:p>
            <a:pPr indent="0" lvl="0" marL="0" rtl="0" algn="l">
              <a:spcBef>
                <a:spcPts val="0"/>
              </a:spcBef>
              <a:spcAft>
                <a:spcPts val="1600"/>
              </a:spcAft>
              <a:buNone/>
            </a:pPr>
            <a:r>
              <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6"/>
          <p:cNvSpPr txBox="1"/>
          <p:nvPr/>
        </p:nvSpPr>
        <p:spPr>
          <a:xfrm>
            <a:off x="1671450" y="-75175"/>
            <a:ext cx="4543500" cy="63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BF0"/>
                </a:solidFill>
                <a:latin typeface="Old Standard TT"/>
                <a:ea typeface="Old Standard TT"/>
                <a:cs typeface="Old Standard TT"/>
                <a:sym typeface="Old Standard TT"/>
              </a:rPr>
              <a:t>APPLICATION NAME: Supercook</a:t>
            </a:r>
            <a:endParaRPr sz="1800">
              <a:solidFill>
                <a:srgbClr val="FFFBF0"/>
              </a:solidFill>
              <a:latin typeface="Old Standard TT"/>
              <a:ea typeface="Old Standard TT"/>
              <a:cs typeface="Old Standard TT"/>
              <a:sym typeface="Old Standard TT"/>
            </a:endParaRPr>
          </a:p>
        </p:txBody>
      </p:sp>
      <p:pic>
        <p:nvPicPr>
          <p:cNvPr id="167" name="Google Shape;167;p26"/>
          <p:cNvPicPr preferRelativeResize="0"/>
          <p:nvPr/>
        </p:nvPicPr>
        <p:blipFill>
          <a:blip r:embed="rId3">
            <a:alphaModFix/>
          </a:blip>
          <a:stretch>
            <a:fillRect/>
          </a:stretch>
        </p:blipFill>
        <p:spPr>
          <a:xfrm>
            <a:off x="331600" y="564425"/>
            <a:ext cx="4605124" cy="2549601"/>
          </a:xfrm>
          <a:prstGeom prst="rect">
            <a:avLst/>
          </a:prstGeom>
          <a:noFill/>
          <a:ln>
            <a:noFill/>
          </a:ln>
        </p:spPr>
      </p:pic>
      <p:sp>
        <p:nvSpPr>
          <p:cNvPr id="168" name="Google Shape;168;p26"/>
          <p:cNvSpPr txBox="1"/>
          <p:nvPr/>
        </p:nvSpPr>
        <p:spPr>
          <a:xfrm>
            <a:off x="2158350" y="3337425"/>
            <a:ext cx="1181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Old Standard TT"/>
                <a:ea typeface="Old Standard TT"/>
                <a:cs typeface="Old Standard TT"/>
                <a:sym typeface="Old Standard TT"/>
              </a:rPr>
              <a:t>HOME</a:t>
            </a:r>
            <a:endParaRPr>
              <a:solidFill>
                <a:srgbClr val="FFFFFF"/>
              </a:solidFill>
              <a:latin typeface="Old Standard TT"/>
              <a:ea typeface="Old Standard TT"/>
              <a:cs typeface="Old Standard TT"/>
              <a:sym typeface="Old Standard TT"/>
            </a:endParaRPr>
          </a:p>
        </p:txBody>
      </p:sp>
      <p:pic>
        <p:nvPicPr>
          <p:cNvPr id="169" name="Google Shape;169;p26"/>
          <p:cNvPicPr preferRelativeResize="0"/>
          <p:nvPr/>
        </p:nvPicPr>
        <p:blipFill>
          <a:blip r:embed="rId4">
            <a:alphaModFix/>
          </a:blip>
          <a:stretch>
            <a:fillRect/>
          </a:stretch>
        </p:blipFill>
        <p:spPr>
          <a:xfrm>
            <a:off x="4679400" y="2230000"/>
            <a:ext cx="4361974" cy="2396007"/>
          </a:xfrm>
          <a:prstGeom prst="rect">
            <a:avLst/>
          </a:prstGeom>
          <a:noFill/>
          <a:ln>
            <a:noFill/>
          </a:ln>
        </p:spPr>
      </p:pic>
      <p:sp>
        <p:nvSpPr>
          <p:cNvPr id="170" name="Google Shape;170;p26"/>
          <p:cNvSpPr txBox="1"/>
          <p:nvPr/>
        </p:nvSpPr>
        <p:spPr>
          <a:xfrm>
            <a:off x="5895125" y="4701175"/>
            <a:ext cx="2383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solidFill>
                  <a:srgbClr val="FFFFFF"/>
                </a:solidFill>
                <a:latin typeface="Old Standard TT"/>
                <a:ea typeface="Old Standard TT"/>
                <a:cs typeface="Old Standard TT"/>
                <a:sym typeface="Old Standard TT"/>
              </a:rPr>
              <a:t>SELECT CATEGORY</a:t>
            </a:r>
            <a:endParaRPr>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rgbClr val="FFFFFF"/>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27"/>
          <p:cNvPicPr preferRelativeResize="0"/>
          <p:nvPr/>
        </p:nvPicPr>
        <p:blipFill>
          <a:blip r:embed="rId3">
            <a:alphaModFix/>
          </a:blip>
          <a:stretch>
            <a:fillRect/>
          </a:stretch>
        </p:blipFill>
        <p:spPr>
          <a:xfrm>
            <a:off x="3143175" y="2931475"/>
            <a:ext cx="2088849" cy="2074626"/>
          </a:xfrm>
          <a:prstGeom prst="rect">
            <a:avLst/>
          </a:prstGeom>
          <a:noFill/>
          <a:ln>
            <a:noFill/>
          </a:ln>
        </p:spPr>
      </p:pic>
      <p:pic>
        <p:nvPicPr>
          <p:cNvPr id="176" name="Google Shape;176;p27"/>
          <p:cNvPicPr preferRelativeResize="0"/>
          <p:nvPr/>
        </p:nvPicPr>
        <p:blipFill>
          <a:blip r:embed="rId4">
            <a:alphaModFix/>
          </a:blip>
          <a:stretch>
            <a:fillRect/>
          </a:stretch>
        </p:blipFill>
        <p:spPr>
          <a:xfrm>
            <a:off x="116849" y="79575"/>
            <a:ext cx="3891128" cy="2622126"/>
          </a:xfrm>
          <a:prstGeom prst="rect">
            <a:avLst/>
          </a:prstGeom>
          <a:noFill/>
          <a:ln>
            <a:noFill/>
          </a:ln>
        </p:spPr>
      </p:pic>
      <p:pic>
        <p:nvPicPr>
          <p:cNvPr id="177" name="Google Shape;177;p27"/>
          <p:cNvPicPr preferRelativeResize="0"/>
          <p:nvPr/>
        </p:nvPicPr>
        <p:blipFill>
          <a:blip r:embed="rId5">
            <a:alphaModFix/>
          </a:blip>
          <a:stretch>
            <a:fillRect/>
          </a:stretch>
        </p:blipFill>
        <p:spPr>
          <a:xfrm>
            <a:off x="4296250" y="79575"/>
            <a:ext cx="3891125" cy="2579124"/>
          </a:xfrm>
          <a:prstGeom prst="rect">
            <a:avLst/>
          </a:prstGeom>
          <a:noFill/>
          <a:ln>
            <a:noFill/>
          </a:ln>
        </p:spPr>
      </p:pic>
      <p:sp>
        <p:nvSpPr>
          <p:cNvPr id="178" name="Google Shape;178;p27"/>
          <p:cNvSpPr txBox="1"/>
          <p:nvPr/>
        </p:nvSpPr>
        <p:spPr>
          <a:xfrm>
            <a:off x="1052350" y="2877800"/>
            <a:ext cx="1857600" cy="7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Old Standard TT"/>
                <a:ea typeface="Old Standard TT"/>
                <a:cs typeface="Old Standard TT"/>
                <a:sym typeface="Old Standard TT"/>
              </a:rPr>
              <a:t>Photos of recipe</a:t>
            </a:r>
            <a:endParaRPr>
              <a:solidFill>
                <a:srgbClr val="FFFFFF"/>
              </a:solidFill>
              <a:latin typeface="Old Standard TT"/>
              <a:ea typeface="Old Standard TT"/>
              <a:cs typeface="Old Standard TT"/>
              <a:sym typeface="Old Standard TT"/>
            </a:endParaRPr>
          </a:p>
        </p:txBody>
      </p:sp>
      <p:sp>
        <p:nvSpPr>
          <p:cNvPr id="179" name="Google Shape;179;p27"/>
          <p:cNvSpPr txBox="1"/>
          <p:nvPr/>
        </p:nvSpPr>
        <p:spPr>
          <a:xfrm>
            <a:off x="5809300" y="2877800"/>
            <a:ext cx="1127400" cy="7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Old Standard TT"/>
                <a:ea typeface="Old Standard TT"/>
                <a:cs typeface="Old Standard TT"/>
                <a:sym typeface="Old Standard TT"/>
              </a:rPr>
              <a:t>Instructions</a:t>
            </a:r>
            <a:endParaRPr>
              <a:solidFill>
                <a:srgbClr val="FFFFFF"/>
              </a:solidFill>
              <a:latin typeface="Old Standard TT"/>
              <a:ea typeface="Old Standard TT"/>
              <a:cs typeface="Old Standard TT"/>
              <a:sym typeface="Old Standard TT"/>
            </a:endParaRPr>
          </a:p>
        </p:txBody>
      </p:sp>
      <p:sp>
        <p:nvSpPr>
          <p:cNvPr id="180" name="Google Shape;180;p27"/>
          <p:cNvSpPr txBox="1"/>
          <p:nvPr/>
        </p:nvSpPr>
        <p:spPr>
          <a:xfrm>
            <a:off x="5401250" y="4552950"/>
            <a:ext cx="1127400" cy="7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Old Standard TT"/>
                <a:ea typeface="Old Standard TT"/>
                <a:cs typeface="Old Standard TT"/>
                <a:sym typeface="Old Standard TT"/>
              </a:rPr>
              <a:t>Reviews</a:t>
            </a:r>
            <a:endParaRPr>
              <a:solidFill>
                <a:srgbClr val="FFFFFF"/>
              </a:solidFill>
              <a:latin typeface="Old Standard TT"/>
              <a:ea typeface="Old Standard TT"/>
              <a:cs typeface="Old Standard TT"/>
              <a:sym typeface="Old Standard TT"/>
            </a:endParaRPr>
          </a:p>
        </p:txBody>
      </p:sp>
      <p:sp>
        <p:nvSpPr>
          <p:cNvPr id="181" name="Google Shape;181;p27"/>
          <p:cNvSpPr txBox="1"/>
          <p:nvPr/>
        </p:nvSpPr>
        <p:spPr>
          <a:xfrm>
            <a:off x="193250" y="4552950"/>
            <a:ext cx="28671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Old Standard TT"/>
                <a:ea typeface="Old Standard TT"/>
                <a:cs typeface="Old Standard TT"/>
                <a:sym typeface="Old Standard TT"/>
              </a:rPr>
              <a:t>geniuskitchen.com</a:t>
            </a:r>
            <a:endParaRPr sz="2400">
              <a:solidFill>
                <a:srgbClr val="FFFFFF"/>
              </a:solidFill>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blip>
          <a:stretch>
            <a:fillRect/>
          </a:stretch>
        </p:blipFill>
        <p:spPr>
          <a:xfrm>
            <a:off x="168562" y="218730"/>
            <a:ext cx="3592841" cy="2171866"/>
          </a:xfrm>
          <a:prstGeom prst="rect">
            <a:avLst/>
          </a:prstGeom>
          <a:noFill/>
          <a:ln>
            <a:noFill/>
          </a:ln>
        </p:spPr>
      </p:pic>
      <p:pic>
        <p:nvPicPr>
          <p:cNvPr id="187" name="Google Shape;187;p28"/>
          <p:cNvPicPr preferRelativeResize="0"/>
          <p:nvPr/>
        </p:nvPicPr>
        <p:blipFill>
          <a:blip r:embed="rId4">
            <a:alphaModFix/>
          </a:blip>
          <a:stretch>
            <a:fillRect/>
          </a:stretch>
        </p:blipFill>
        <p:spPr>
          <a:xfrm>
            <a:off x="118075" y="150325"/>
            <a:ext cx="4638851" cy="2809426"/>
          </a:xfrm>
          <a:prstGeom prst="rect">
            <a:avLst/>
          </a:prstGeom>
          <a:noFill/>
          <a:ln>
            <a:noFill/>
          </a:ln>
        </p:spPr>
      </p:pic>
      <p:pic>
        <p:nvPicPr>
          <p:cNvPr id="188" name="Google Shape;188;p28"/>
          <p:cNvPicPr preferRelativeResize="0"/>
          <p:nvPr/>
        </p:nvPicPr>
        <p:blipFill>
          <a:blip r:embed="rId5">
            <a:alphaModFix/>
          </a:blip>
          <a:stretch>
            <a:fillRect/>
          </a:stretch>
        </p:blipFill>
        <p:spPr>
          <a:xfrm>
            <a:off x="4058925" y="2126350"/>
            <a:ext cx="4968687" cy="2809427"/>
          </a:xfrm>
          <a:prstGeom prst="rect">
            <a:avLst/>
          </a:prstGeom>
          <a:noFill/>
          <a:ln>
            <a:noFill/>
          </a:ln>
        </p:spPr>
      </p:pic>
      <p:sp>
        <p:nvSpPr>
          <p:cNvPr id="189" name="Google Shape;189;p28"/>
          <p:cNvSpPr txBox="1"/>
          <p:nvPr/>
        </p:nvSpPr>
        <p:spPr>
          <a:xfrm>
            <a:off x="5068325" y="483200"/>
            <a:ext cx="3747600" cy="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Old Standard TT"/>
                <a:ea typeface="Old Standard TT"/>
                <a:cs typeface="Old Standard TT"/>
                <a:sym typeface="Old Standard TT"/>
              </a:rPr>
              <a:t>Similar features but have different layout because Supercook give link to actual website showing the selected recipe. </a:t>
            </a:r>
            <a:endParaRPr>
              <a:solidFill>
                <a:srgbClr val="FFFFFF"/>
              </a:solidFill>
              <a:latin typeface="Old Standard TT"/>
              <a:ea typeface="Old Standard TT"/>
              <a:cs typeface="Old Standard TT"/>
              <a:sym typeface="Old Standard TT"/>
            </a:endParaRPr>
          </a:p>
        </p:txBody>
      </p:sp>
      <p:sp>
        <p:nvSpPr>
          <p:cNvPr id="190" name="Google Shape;190;p28"/>
          <p:cNvSpPr txBox="1"/>
          <p:nvPr/>
        </p:nvSpPr>
        <p:spPr>
          <a:xfrm>
            <a:off x="386525" y="4209300"/>
            <a:ext cx="30000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Old Standard TT"/>
                <a:ea typeface="Old Standard TT"/>
                <a:cs typeface="Old Standard TT"/>
                <a:sym typeface="Old Standard TT"/>
              </a:rPr>
              <a:t>allrecipes.com</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501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Low </a:t>
            </a:r>
            <a:r>
              <a:rPr lang="en-GB"/>
              <a:t>fidelity</a:t>
            </a:r>
            <a:r>
              <a:rPr lang="en-GB"/>
              <a:t> wireframe</a:t>
            </a:r>
            <a:endParaRPr/>
          </a:p>
        </p:txBody>
      </p:sp>
      <p:pic>
        <p:nvPicPr>
          <p:cNvPr id="196" name="Google Shape;196;p29"/>
          <p:cNvPicPr preferRelativeResize="0"/>
          <p:nvPr/>
        </p:nvPicPr>
        <p:blipFill>
          <a:blip r:embed="rId3">
            <a:alphaModFix/>
          </a:blip>
          <a:stretch>
            <a:fillRect/>
          </a:stretch>
        </p:blipFill>
        <p:spPr>
          <a:xfrm rot="-5400000">
            <a:off x="1114966" y="553060"/>
            <a:ext cx="2184326" cy="3460303"/>
          </a:xfrm>
          <a:prstGeom prst="rect">
            <a:avLst/>
          </a:prstGeom>
          <a:noFill/>
          <a:ln>
            <a:noFill/>
          </a:ln>
        </p:spPr>
      </p:pic>
      <p:pic>
        <p:nvPicPr>
          <p:cNvPr id="197" name="Google Shape;197;p29"/>
          <p:cNvPicPr preferRelativeResize="0"/>
          <p:nvPr/>
        </p:nvPicPr>
        <p:blipFill>
          <a:blip r:embed="rId4">
            <a:alphaModFix/>
          </a:blip>
          <a:stretch>
            <a:fillRect/>
          </a:stretch>
        </p:blipFill>
        <p:spPr>
          <a:xfrm rot="-5400000">
            <a:off x="5318022" y="-591717"/>
            <a:ext cx="2328956" cy="3998000"/>
          </a:xfrm>
          <a:prstGeom prst="rect">
            <a:avLst/>
          </a:prstGeom>
          <a:noFill/>
          <a:ln>
            <a:noFill/>
          </a:ln>
        </p:spPr>
      </p:pic>
      <p:pic>
        <p:nvPicPr>
          <p:cNvPr id="198" name="Google Shape;198;p29"/>
          <p:cNvPicPr preferRelativeResize="0"/>
          <p:nvPr/>
        </p:nvPicPr>
        <p:blipFill>
          <a:blip r:embed="rId5">
            <a:alphaModFix/>
          </a:blip>
          <a:stretch>
            <a:fillRect/>
          </a:stretch>
        </p:blipFill>
        <p:spPr>
          <a:xfrm rot="-5400000">
            <a:off x="5255958" y="1973461"/>
            <a:ext cx="2341755" cy="37096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 </a:t>
            </a:r>
            <a:r>
              <a:rPr lang="en-GB"/>
              <a:t>fidelity</a:t>
            </a:r>
            <a:r>
              <a:rPr lang="en-GB"/>
              <a:t> wireframe</a:t>
            </a:r>
            <a:endParaRPr/>
          </a:p>
        </p:txBody>
      </p:sp>
      <p:pic>
        <p:nvPicPr>
          <p:cNvPr id="204" name="Google Shape;204;p30"/>
          <p:cNvPicPr preferRelativeResize="0"/>
          <p:nvPr/>
        </p:nvPicPr>
        <p:blipFill>
          <a:blip r:embed="rId3">
            <a:alphaModFix/>
          </a:blip>
          <a:stretch>
            <a:fillRect/>
          </a:stretch>
        </p:blipFill>
        <p:spPr>
          <a:xfrm>
            <a:off x="2178750" y="1121200"/>
            <a:ext cx="4786491" cy="382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Google Shape;209;p31"/>
          <p:cNvPicPr preferRelativeResize="0"/>
          <p:nvPr/>
        </p:nvPicPr>
        <p:blipFill>
          <a:blip r:embed="rId3">
            <a:alphaModFix/>
          </a:blip>
          <a:stretch>
            <a:fillRect/>
          </a:stretch>
        </p:blipFill>
        <p:spPr>
          <a:xfrm>
            <a:off x="1137775" y="110475"/>
            <a:ext cx="6995007"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242525" y="2173875"/>
            <a:ext cx="235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product</a:t>
            </a:r>
            <a:endParaRPr/>
          </a:p>
        </p:txBody>
      </p:sp>
      <p:pic>
        <p:nvPicPr>
          <p:cNvPr id="215" name="Google Shape;215;p32" title="Adobe XD 2019-08-12 15-27-00.mp4">
            <a:hlinkClick r:id="rId3"/>
          </p:cNvPr>
          <p:cNvPicPr preferRelativeResize="0"/>
          <p:nvPr/>
        </p:nvPicPr>
        <p:blipFill>
          <a:blip r:embed="rId4">
            <a:alphaModFix/>
          </a:blip>
          <a:stretch>
            <a:fillRect/>
          </a:stretch>
        </p:blipFill>
        <p:spPr>
          <a:xfrm>
            <a:off x="2705975" y="268450"/>
            <a:ext cx="5994625" cy="4724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type="title"/>
          </p:nvPr>
        </p:nvSpPr>
        <p:spPr>
          <a:xfrm>
            <a:off x="1267075" y="825025"/>
            <a:ext cx="2080200" cy="48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a:t>
            </a:r>
            <a:r>
              <a:rPr lang="en-GB"/>
              <a:t>E</a:t>
            </a:r>
            <a:r>
              <a:rPr lang="en-GB"/>
              <a:t> BRIEF</a:t>
            </a:r>
            <a:endParaRPr/>
          </a:p>
          <a:p>
            <a:pPr indent="0" lvl="0" marL="0" rtl="0" algn="l">
              <a:spcBef>
                <a:spcPts val="0"/>
              </a:spcBef>
              <a:spcAft>
                <a:spcPts val="0"/>
              </a:spcAft>
              <a:buNone/>
            </a:pPr>
            <a:r>
              <a:t/>
            </a:r>
            <a:endParaRPr/>
          </a:p>
        </p:txBody>
      </p:sp>
      <p:sp>
        <p:nvSpPr>
          <p:cNvPr id="94" name="Google Shape;94;p16"/>
          <p:cNvSpPr txBox="1"/>
          <p:nvPr/>
        </p:nvSpPr>
        <p:spPr>
          <a:xfrm>
            <a:off x="1267075" y="1206250"/>
            <a:ext cx="4596000" cy="10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Old Standard TT"/>
                <a:ea typeface="Old Standard TT"/>
                <a:cs typeface="Old Standard TT"/>
                <a:sym typeface="Old Standard TT"/>
              </a:rPr>
              <a:t>“Design a cooking app that shows recipes based on what ingredients user has at home.”</a:t>
            </a:r>
            <a:endParaRPr sz="18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t/>
            </a:r>
            <a:endParaRPr>
              <a:latin typeface="Lato"/>
              <a:ea typeface="Lato"/>
              <a:cs typeface="Lato"/>
              <a:sym typeface="Lato"/>
            </a:endParaRPr>
          </a:p>
        </p:txBody>
      </p:sp>
      <p:sp>
        <p:nvSpPr>
          <p:cNvPr id="95" name="Google Shape;95;p16"/>
          <p:cNvSpPr txBox="1"/>
          <p:nvPr>
            <p:ph type="title"/>
          </p:nvPr>
        </p:nvSpPr>
        <p:spPr>
          <a:xfrm>
            <a:off x="1355525" y="2984700"/>
            <a:ext cx="3603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STAKEHOLDERS</a:t>
            </a:r>
            <a:endParaRPr/>
          </a:p>
          <a:p>
            <a:pPr indent="0" lvl="0" marL="0" rtl="0" algn="l">
              <a:spcBef>
                <a:spcPts val="0"/>
              </a:spcBef>
              <a:spcAft>
                <a:spcPts val="0"/>
              </a:spcAft>
              <a:buNone/>
            </a:pPr>
            <a:r>
              <a:t/>
            </a:r>
            <a:endParaRPr/>
          </a:p>
        </p:txBody>
      </p:sp>
      <p:sp>
        <p:nvSpPr>
          <p:cNvPr id="96" name="Google Shape;96;p16"/>
          <p:cNvSpPr txBox="1"/>
          <p:nvPr>
            <p:ph idx="4294967295" type="body"/>
          </p:nvPr>
        </p:nvSpPr>
        <p:spPr>
          <a:xfrm>
            <a:off x="1267075" y="2984700"/>
            <a:ext cx="3264600" cy="11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342900" lvl="0" marL="457200" rtl="0" algn="l">
              <a:spcBef>
                <a:spcPts val="1600"/>
              </a:spcBef>
              <a:spcAft>
                <a:spcPts val="0"/>
              </a:spcAft>
              <a:buClr>
                <a:srgbClr val="FFFFFF"/>
              </a:buClr>
              <a:buSzPts val="1800"/>
              <a:buChar char="❖"/>
            </a:pPr>
            <a:r>
              <a:rPr lang="en-GB">
                <a:solidFill>
                  <a:srgbClr val="FFFFFF"/>
                </a:solidFill>
              </a:rPr>
              <a:t>Siblings living together</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THE GOALS</a:t>
            </a:r>
            <a:endParaRPr/>
          </a:p>
          <a:p>
            <a:pPr indent="0" lvl="0" marL="0" rtl="0" algn="l">
              <a:spcBef>
                <a:spcPts val="0"/>
              </a:spcBef>
              <a:spcAft>
                <a:spcPts val="0"/>
              </a:spcAft>
              <a:buNone/>
            </a:pPr>
            <a:r>
              <a:t/>
            </a:r>
            <a:endParaRPr/>
          </a:p>
        </p:txBody>
      </p:sp>
      <p:sp>
        <p:nvSpPr>
          <p:cNvPr id="102" name="Google Shape;102;p17"/>
          <p:cNvSpPr txBox="1"/>
          <p:nvPr>
            <p:ph idx="1" type="body"/>
          </p:nvPr>
        </p:nvSpPr>
        <p:spPr>
          <a:xfrm>
            <a:off x="3104200" y="1052675"/>
            <a:ext cx="5667600" cy="3189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Arial"/>
                <a:ea typeface="Arial"/>
                <a:cs typeface="Arial"/>
                <a:sym typeface="Arial"/>
              </a:rPr>
              <a:t>STAKEHOLDER:</a:t>
            </a:r>
            <a:endParaRPr b="1" sz="1100">
              <a:solidFill>
                <a:srgbClr val="FFFFFF"/>
              </a:solidFill>
              <a:latin typeface="Arial"/>
              <a:ea typeface="Arial"/>
              <a:cs typeface="Arial"/>
              <a:sym typeface="Arial"/>
            </a:endParaRPr>
          </a:p>
          <a:p>
            <a:pPr indent="0" lvl="0" marL="0" rtl="0" algn="l">
              <a:spcBef>
                <a:spcPts val="0"/>
              </a:spcBef>
              <a:spcAft>
                <a:spcPts val="0"/>
              </a:spcAft>
              <a:buNone/>
            </a:pPr>
            <a:r>
              <a:t/>
            </a:r>
            <a:endParaRPr b="1" sz="1100">
              <a:solidFill>
                <a:srgbClr val="FFFFFF"/>
              </a:solidFill>
              <a:latin typeface="Arial"/>
              <a:ea typeface="Arial"/>
              <a:cs typeface="Arial"/>
              <a:sym typeface="Arial"/>
            </a:endParaRPr>
          </a:p>
          <a:p>
            <a:pPr indent="-298450" lvl="0" marL="457200" rtl="0" algn="l">
              <a:spcBef>
                <a:spcPts val="0"/>
              </a:spcBef>
              <a:spcAft>
                <a:spcPts val="0"/>
              </a:spcAft>
              <a:buClr>
                <a:srgbClr val="FFFFFF"/>
              </a:buClr>
              <a:buSzPts val="1100"/>
              <a:buFont typeface="Arial"/>
              <a:buChar char="●"/>
            </a:pPr>
            <a:r>
              <a:rPr b="1" lang="en-GB" sz="1100">
                <a:solidFill>
                  <a:srgbClr val="FFFFFF"/>
                </a:solidFill>
                <a:latin typeface="Arial"/>
                <a:ea typeface="Arial"/>
                <a:cs typeface="Arial"/>
                <a:sym typeface="Arial"/>
              </a:rPr>
              <a:t>Show recipes based on what ingredients user has at home</a:t>
            </a:r>
            <a:endParaRPr b="1" sz="1100">
              <a:solidFill>
                <a:srgbClr val="FFFFFF"/>
              </a:solidFill>
              <a:latin typeface="Arial"/>
              <a:ea typeface="Arial"/>
              <a:cs typeface="Arial"/>
              <a:sym typeface="Arial"/>
            </a:endParaRPr>
          </a:p>
          <a:p>
            <a:pPr indent="0" lvl="0" marL="457200" rtl="0" algn="l">
              <a:spcBef>
                <a:spcPts val="0"/>
              </a:spcBef>
              <a:spcAft>
                <a:spcPts val="0"/>
              </a:spcAft>
              <a:buNone/>
            </a:pPr>
            <a:r>
              <a:t/>
            </a:r>
            <a:endParaRPr b="1" sz="1100">
              <a:solidFill>
                <a:srgbClr val="FFFFFF"/>
              </a:solidFill>
            </a:endParaRPr>
          </a:p>
          <a:p>
            <a:pPr indent="-298450" lvl="0" marL="457200" rtl="0" algn="l">
              <a:spcBef>
                <a:spcPts val="0"/>
              </a:spcBef>
              <a:spcAft>
                <a:spcPts val="0"/>
              </a:spcAft>
              <a:buClr>
                <a:srgbClr val="FFFFFF"/>
              </a:buClr>
              <a:buSzPts val="1100"/>
              <a:buFont typeface="Arial"/>
              <a:buChar char="●"/>
            </a:pPr>
            <a:r>
              <a:rPr b="1" lang="en-GB" sz="1100">
                <a:solidFill>
                  <a:srgbClr val="FFFFFF"/>
                </a:solidFill>
                <a:latin typeface="Arial"/>
                <a:ea typeface="Arial"/>
                <a:cs typeface="Arial"/>
                <a:sym typeface="Arial"/>
              </a:rPr>
              <a:t>Maintaining</a:t>
            </a:r>
            <a:r>
              <a:rPr b="1" lang="en-GB" sz="1100">
                <a:solidFill>
                  <a:srgbClr val="FFFFFF"/>
                </a:solidFill>
                <a:latin typeface="Arial"/>
                <a:ea typeface="Arial"/>
                <a:cs typeface="Arial"/>
                <a:sym typeface="Arial"/>
              </a:rPr>
              <a:t> the cooking schedule according to user </a:t>
            </a:r>
            <a:r>
              <a:rPr b="1" lang="en-GB" sz="1100">
                <a:solidFill>
                  <a:srgbClr val="FFFFFF"/>
                </a:solidFill>
                <a:latin typeface="Arial"/>
                <a:ea typeface="Arial"/>
                <a:cs typeface="Arial"/>
                <a:sym typeface="Arial"/>
              </a:rPr>
              <a:t>preference</a:t>
            </a:r>
            <a:r>
              <a:rPr b="1" lang="en-GB" sz="1100">
                <a:solidFill>
                  <a:srgbClr val="FFFFFF"/>
                </a:solidFill>
                <a:latin typeface="Arial"/>
                <a:ea typeface="Arial"/>
                <a:cs typeface="Arial"/>
                <a:sym typeface="Arial"/>
              </a:rPr>
              <a:t>. </a:t>
            </a:r>
            <a:endParaRPr b="1" sz="1100">
              <a:solidFill>
                <a:srgbClr val="FFFFFF"/>
              </a:solidFill>
              <a:latin typeface="Arial"/>
              <a:ea typeface="Arial"/>
              <a:cs typeface="Arial"/>
              <a:sym typeface="Arial"/>
            </a:endParaRPr>
          </a:p>
          <a:p>
            <a:pPr indent="0" lvl="0" marL="457200" rtl="0" algn="l">
              <a:spcBef>
                <a:spcPts val="0"/>
              </a:spcBef>
              <a:spcAft>
                <a:spcPts val="0"/>
              </a:spcAft>
              <a:buNone/>
            </a:pPr>
            <a:r>
              <a:t/>
            </a:r>
            <a:endParaRPr b="1" sz="1100">
              <a:solidFill>
                <a:srgbClr val="FFFFFF"/>
              </a:solidFill>
            </a:endParaRPr>
          </a:p>
          <a:p>
            <a:pPr indent="-298450" lvl="0" marL="457200" rtl="0" algn="l">
              <a:spcBef>
                <a:spcPts val="0"/>
              </a:spcBef>
              <a:spcAft>
                <a:spcPts val="0"/>
              </a:spcAft>
              <a:buClr>
                <a:srgbClr val="FFFFFF"/>
              </a:buClr>
              <a:buSzPts val="1100"/>
              <a:buFont typeface="Arial"/>
              <a:buChar char="●"/>
            </a:pPr>
            <a:r>
              <a:rPr b="1" lang="en-GB" sz="1100">
                <a:solidFill>
                  <a:srgbClr val="FFFFFF"/>
                </a:solidFill>
                <a:latin typeface="Arial"/>
                <a:ea typeface="Arial"/>
                <a:cs typeface="Arial"/>
                <a:sym typeface="Arial"/>
              </a:rPr>
              <a:t>Have more than one profiles </a:t>
            </a:r>
            <a:r>
              <a:rPr b="1" lang="en-GB" sz="1100">
                <a:solidFill>
                  <a:srgbClr val="FFFFFF"/>
                </a:solidFill>
                <a:latin typeface="Arial"/>
                <a:ea typeface="Arial"/>
                <a:cs typeface="Arial"/>
                <a:sym typeface="Arial"/>
              </a:rPr>
              <a:t>containing information about likes and dislike food items/ ingredients. </a:t>
            </a:r>
            <a:r>
              <a:rPr b="1" lang="en-GB" sz="1100">
                <a:solidFill>
                  <a:srgbClr val="FFFFFF"/>
                </a:solidFill>
                <a:latin typeface="Arial"/>
                <a:ea typeface="Arial"/>
                <a:cs typeface="Arial"/>
                <a:sym typeface="Arial"/>
              </a:rPr>
              <a:t> </a:t>
            </a:r>
            <a:endParaRPr b="1" sz="1100">
              <a:solidFill>
                <a:srgbClr val="FFFFFF"/>
              </a:solidFill>
              <a:latin typeface="Arial"/>
              <a:ea typeface="Arial"/>
              <a:cs typeface="Arial"/>
              <a:sym typeface="Arial"/>
            </a:endParaRPr>
          </a:p>
          <a:p>
            <a:pPr indent="0" lvl="0" marL="457200" rtl="0" algn="l">
              <a:spcBef>
                <a:spcPts val="0"/>
              </a:spcBef>
              <a:spcAft>
                <a:spcPts val="0"/>
              </a:spcAft>
              <a:buNone/>
            </a:pPr>
            <a:r>
              <a:t/>
            </a:r>
            <a:endParaRPr b="1" sz="1100">
              <a:solidFill>
                <a:srgbClr val="FFFFFF"/>
              </a:solidFill>
            </a:endParaRPr>
          </a:p>
          <a:p>
            <a:pPr indent="-298450" lvl="0" marL="457200" rtl="0" algn="l">
              <a:spcBef>
                <a:spcPts val="0"/>
              </a:spcBef>
              <a:spcAft>
                <a:spcPts val="0"/>
              </a:spcAft>
              <a:buClr>
                <a:srgbClr val="FFFFFF"/>
              </a:buClr>
              <a:buSzPts val="1100"/>
              <a:buFont typeface="Arial"/>
              <a:buChar char="●"/>
            </a:pPr>
            <a:r>
              <a:rPr b="1" lang="en-GB" sz="1100">
                <a:solidFill>
                  <a:srgbClr val="FFFFFF"/>
                </a:solidFill>
                <a:latin typeface="Arial"/>
                <a:ea typeface="Arial"/>
                <a:cs typeface="Arial"/>
                <a:sym typeface="Arial"/>
              </a:rPr>
              <a:t>Easily</a:t>
            </a:r>
            <a:r>
              <a:rPr b="1" lang="en-GB" sz="1100">
                <a:solidFill>
                  <a:srgbClr val="FFFFFF"/>
                </a:solidFill>
                <a:latin typeface="Arial"/>
                <a:ea typeface="Arial"/>
                <a:cs typeface="Arial"/>
                <a:sym typeface="Arial"/>
              </a:rPr>
              <a:t> find </a:t>
            </a:r>
            <a:r>
              <a:rPr b="1" lang="en-GB" sz="1100">
                <a:solidFill>
                  <a:srgbClr val="FFFFFF"/>
                </a:solidFill>
                <a:latin typeface="Arial"/>
                <a:ea typeface="Arial"/>
                <a:cs typeface="Arial"/>
                <a:sym typeface="Arial"/>
              </a:rPr>
              <a:t>recipes</a:t>
            </a:r>
            <a:r>
              <a:rPr b="1" lang="en-GB" sz="1100">
                <a:solidFill>
                  <a:srgbClr val="FFFFFF"/>
                </a:solidFill>
                <a:latin typeface="Arial"/>
                <a:ea typeface="Arial"/>
                <a:cs typeface="Arial"/>
                <a:sym typeface="Arial"/>
              </a:rPr>
              <a:t> based on user favourites and like food items. </a:t>
            </a:r>
            <a:endParaRPr b="1" sz="1100">
              <a:solidFill>
                <a:srgbClr val="FFFFFF"/>
              </a:solidFill>
              <a:latin typeface="Arial"/>
              <a:ea typeface="Arial"/>
              <a:cs typeface="Arial"/>
              <a:sym typeface="Arial"/>
            </a:endParaRPr>
          </a:p>
          <a:p>
            <a:pPr indent="0" lvl="0" marL="0" rtl="0" algn="l">
              <a:spcBef>
                <a:spcPts val="0"/>
              </a:spcBef>
              <a:spcAft>
                <a:spcPts val="0"/>
              </a:spcAft>
              <a:buNone/>
            </a:pPr>
            <a:r>
              <a:t/>
            </a:r>
            <a:endParaRPr/>
          </a:p>
          <a:p>
            <a:pPr indent="0" lvl="0" marL="1371600" rtl="0" algn="l">
              <a:spcBef>
                <a:spcPts val="1600"/>
              </a:spcBef>
              <a:spcAft>
                <a:spcPts val="0"/>
              </a:spcAft>
              <a:buNone/>
            </a:pPr>
            <a:r>
              <a:t/>
            </a:r>
            <a:endParaRPr b="1" sz="11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1297500" y="393750"/>
            <a:ext cx="3798900" cy="62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Target audience</a:t>
            </a:r>
            <a:endParaRPr/>
          </a:p>
        </p:txBody>
      </p:sp>
      <p:sp>
        <p:nvSpPr>
          <p:cNvPr id="108" name="Google Shape;108;p1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3F3F3"/>
                </a:solidFill>
                <a:latin typeface="Arial"/>
                <a:ea typeface="Arial"/>
                <a:cs typeface="Arial"/>
                <a:sym typeface="Arial"/>
              </a:rPr>
              <a:t>Siblings living together and  away from their parent's home. </a:t>
            </a:r>
            <a:endParaRPr sz="1100">
              <a:solidFill>
                <a:srgbClr val="F3F3F3"/>
              </a:solidFill>
              <a:latin typeface="Arial"/>
              <a:ea typeface="Arial"/>
              <a:cs typeface="Arial"/>
              <a:sym typeface="Arial"/>
            </a:endParaRPr>
          </a:p>
          <a:p>
            <a:pPr indent="0" lvl="0" marL="0" rtl="0" algn="l">
              <a:spcBef>
                <a:spcPts val="0"/>
              </a:spcBef>
              <a:spcAft>
                <a:spcPts val="0"/>
              </a:spcAft>
              <a:buNone/>
            </a:pPr>
            <a:r>
              <a:t/>
            </a:r>
            <a:endParaRPr sz="1100">
              <a:solidFill>
                <a:srgbClr val="F3F3F3"/>
              </a:solidFill>
              <a:latin typeface="Arial"/>
              <a:ea typeface="Arial"/>
              <a:cs typeface="Arial"/>
              <a:sym typeface="Arial"/>
            </a:endParaRPr>
          </a:p>
          <a:p>
            <a:pPr indent="0" lvl="0" marL="0" rtl="0" algn="l">
              <a:spcBef>
                <a:spcPts val="0"/>
              </a:spcBef>
              <a:spcAft>
                <a:spcPts val="0"/>
              </a:spcAft>
              <a:buNone/>
            </a:pPr>
            <a:r>
              <a:rPr lang="en-GB" sz="1100">
                <a:solidFill>
                  <a:srgbClr val="F3F3F3"/>
                </a:solidFill>
                <a:latin typeface="Arial"/>
                <a:ea typeface="Arial"/>
                <a:cs typeface="Arial"/>
                <a:sym typeface="Arial"/>
              </a:rPr>
              <a:t>Our personas are: </a:t>
            </a:r>
            <a:endParaRPr sz="1100">
              <a:solidFill>
                <a:srgbClr val="F3F3F3"/>
              </a:solidFill>
              <a:latin typeface="Arial"/>
              <a:ea typeface="Arial"/>
              <a:cs typeface="Arial"/>
              <a:sym typeface="Arial"/>
            </a:endParaRPr>
          </a:p>
          <a:p>
            <a:pPr indent="-304800" lvl="0" marL="457200" rtl="0" algn="l">
              <a:spcBef>
                <a:spcPts val="0"/>
              </a:spcBef>
              <a:spcAft>
                <a:spcPts val="0"/>
              </a:spcAft>
              <a:buClr>
                <a:srgbClr val="F3F3F3"/>
              </a:buClr>
              <a:buSzPts val="1200"/>
              <a:buFont typeface="Arial"/>
              <a:buChar char="➢"/>
            </a:pPr>
            <a:r>
              <a:rPr lang="en-GB" sz="1200">
                <a:solidFill>
                  <a:srgbClr val="F3F3F3"/>
                </a:solidFill>
                <a:latin typeface="Arial"/>
                <a:ea typeface="Arial"/>
                <a:cs typeface="Arial"/>
                <a:sym typeface="Arial"/>
              </a:rPr>
              <a:t> Alisen </a:t>
            </a:r>
            <a:endParaRPr sz="1200">
              <a:solidFill>
                <a:srgbClr val="F3F3F3"/>
              </a:solidFill>
              <a:latin typeface="Arial"/>
              <a:ea typeface="Arial"/>
              <a:cs typeface="Arial"/>
              <a:sym typeface="Arial"/>
            </a:endParaRPr>
          </a:p>
          <a:p>
            <a:pPr indent="-304800" lvl="0" marL="457200" rtl="0" algn="l">
              <a:spcBef>
                <a:spcPts val="0"/>
              </a:spcBef>
              <a:spcAft>
                <a:spcPts val="0"/>
              </a:spcAft>
              <a:buClr>
                <a:srgbClr val="F3F3F3"/>
              </a:buClr>
              <a:buSzPts val="1200"/>
              <a:buFont typeface="Arial"/>
              <a:buChar char="➢"/>
            </a:pPr>
            <a:r>
              <a:rPr lang="en-GB" sz="1200">
                <a:solidFill>
                  <a:srgbClr val="FFFFFF"/>
                </a:solidFill>
              </a:rPr>
              <a:t>Berry</a:t>
            </a:r>
            <a:endParaRPr sz="1200">
              <a:solidFill>
                <a:srgbClr val="FFFFFF"/>
              </a:solidFill>
            </a:endParaRPr>
          </a:p>
        </p:txBody>
      </p:sp>
      <p:pic>
        <p:nvPicPr>
          <p:cNvPr descr="offset_comp_267026.jpg" id="109" name="Google Shape;109;p18"/>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110" name="Google Shape;110;p18"/>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111" name="Google Shape;111;p18"/>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112" name="Google Shape;112;p18"/>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idx="4294967295" type="subTitle"/>
          </p:nvPr>
        </p:nvSpPr>
        <p:spPr>
          <a:xfrm>
            <a:off x="1297500" y="3965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01</a:t>
            </a:r>
            <a:endParaRPr sz="1000"/>
          </a:p>
        </p:txBody>
      </p:sp>
      <p:sp>
        <p:nvSpPr>
          <p:cNvPr id="118" name="Google Shape;118;p19"/>
          <p:cNvSpPr txBox="1"/>
          <p:nvPr>
            <p:ph type="title"/>
          </p:nvPr>
        </p:nvSpPr>
        <p:spPr>
          <a:xfrm>
            <a:off x="1297500" y="881263"/>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Alisen</a:t>
            </a:r>
            <a:endParaRPr/>
          </a:p>
        </p:txBody>
      </p:sp>
      <p:sp>
        <p:nvSpPr>
          <p:cNvPr id="119" name="Google Shape;119;p19"/>
          <p:cNvSpPr txBox="1"/>
          <p:nvPr>
            <p:ph idx="1" type="body"/>
          </p:nvPr>
        </p:nvSpPr>
        <p:spPr>
          <a:xfrm>
            <a:off x="1297500" y="1567550"/>
            <a:ext cx="5609700" cy="14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She is independent individual living with her younger brother in Toronto downtown. She is a software developer. She has a big friend circle. So her friends come home for dinner or lunch once a week. “She finds a hard time to coordinate cooking schedule with her brother as they both are busy, which leads to ordering food from outside”. She loves cooking and trying new recipes.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descr="offset_comp_442889_edtied2.jpg" id="120" name="Google Shape;120;p19"/>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idx="4294967295" type="subTitle"/>
          </p:nvPr>
        </p:nvSpPr>
        <p:spPr>
          <a:xfrm>
            <a:off x="1297500" y="36892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02</a:t>
            </a:r>
            <a:endParaRPr sz="1000"/>
          </a:p>
        </p:txBody>
      </p:sp>
      <p:sp>
        <p:nvSpPr>
          <p:cNvPr id="126" name="Google Shape;126;p2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Berry </a:t>
            </a:r>
            <a:endParaRPr/>
          </a:p>
        </p:txBody>
      </p:sp>
      <p:sp>
        <p:nvSpPr>
          <p:cNvPr id="127" name="Google Shape;127;p20"/>
          <p:cNvSpPr txBox="1"/>
          <p:nvPr>
            <p:ph idx="1" type="body"/>
          </p:nvPr>
        </p:nvSpPr>
        <p:spPr>
          <a:xfrm>
            <a:off x="1297500" y="1567550"/>
            <a:ext cx="5609700" cy="14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He is a student in university, living with his elder sister in Toronto downtown. Spends most time traveling from home to university. He always busy in his assignments and study, that results in “finding a hard time to coordinate the cooking time with his sister”. He only knows his mother’s recipe but likes to try different cuisines on his free days by finding videos on youtube.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descr="offset_comp_267026.jpg" id="128" name="Google Shape;128;p20"/>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ASSUMPTIONS AND RATIONALE BEHIND RESEARCH</a:t>
            </a:r>
            <a:endParaRPr/>
          </a:p>
          <a:p>
            <a:pPr indent="0" lvl="0" marL="0" rtl="0" algn="l">
              <a:spcBef>
                <a:spcPts val="0"/>
              </a:spcBef>
              <a:spcAft>
                <a:spcPts val="0"/>
              </a:spcAft>
              <a:buNone/>
            </a:pPr>
            <a:r>
              <a:t/>
            </a:r>
            <a:endParaRPr/>
          </a:p>
        </p:txBody>
      </p:sp>
      <p:sp>
        <p:nvSpPr>
          <p:cNvPr id="134" name="Google Shape;134;p21"/>
          <p:cNvSpPr txBox="1"/>
          <p:nvPr>
            <p:ph idx="1" type="body"/>
          </p:nvPr>
        </p:nvSpPr>
        <p:spPr>
          <a:xfrm>
            <a:off x="1297500" y="1567550"/>
            <a:ext cx="7038900" cy="272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a:solidFill>
                  <a:srgbClr val="FFFFFF"/>
                </a:solidFill>
              </a:rPr>
              <a:t>The target audience likes trying different cuisines but does not have a good source to find a recipe.</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Having a cooking schedule will solve the problem of coordinating cooking time with other members in the same house. </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A user wants to see more recipes based on their food preferences.</a:t>
            </a:r>
            <a:endParaRPr>
              <a:solidFill>
                <a:srgbClr val="FFFFFF"/>
              </a:solidFill>
            </a:endParaRPr>
          </a:p>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1297500" y="232675"/>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RESEARCH ARTIFACTS</a:t>
            </a:r>
            <a:endParaRPr/>
          </a:p>
          <a:p>
            <a:pPr indent="0" lvl="0" marL="0" rtl="0" algn="l">
              <a:spcBef>
                <a:spcPts val="0"/>
              </a:spcBef>
              <a:spcAft>
                <a:spcPts val="0"/>
              </a:spcAft>
              <a:buNone/>
            </a:pPr>
            <a:r>
              <a:t/>
            </a:r>
            <a:endParaRPr/>
          </a:p>
        </p:txBody>
      </p:sp>
      <p:sp>
        <p:nvSpPr>
          <p:cNvPr id="140" name="Google Shape;140;p22"/>
          <p:cNvSpPr txBox="1"/>
          <p:nvPr>
            <p:ph idx="1" type="body"/>
          </p:nvPr>
        </p:nvSpPr>
        <p:spPr>
          <a:xfrm>
            <a:off x="1297500" y="916600"/>
            <a:ext cx="7038900" cy="19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sz="1500">
                <a:solidFill>
                  <a:srgbClr val="FFFFFF"/>
                </a:solidFill>
                <a:latin typeface="Roboto"/>
                <a:ea typeface="Roboto"/>
                <a:cs typeface="Roboto"/>
                <a:sym typeface="Roboto"/>
              </a:rPr>
              <a:t>How do you make food?</a:t>
            </a:r>
            <a:endParaRPr sz="1500">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a:buChar char="❖"/>
            </a:pPr>
            <a:r>
              <a:rPr lang="en-GB" sz="1500">
                <a:solidFill>
                  <a:srgbClr val="FFFFFF"/>
                </a:solidFill>
                <a:latin typeface="Roboto"/>
                <a:ea typeface="Roboto"/>
                <a:cs typeface="Roboto"/>
                <a:sym typeface="Roboto"/>
              </a:rPr>
              <a:t>Would you cook more if you know more recipes?</a:t>
            </a:r>
            <a:endParaRPr sz="1500">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a:buChar char="❖"/>
            </a:pPr>
            <a:r>
              <a:rPr lang="en-GB" sz="1500">
                <a:solidFill>
                  <a:srgbClr val="FFFFFF"/>
                </a:solidFill>
                <a:latin typeface="Roboto"/>
                <a:ea typeface="Roboto"/>
                <a:cs typeface="Roboto"/>
                <a:sym typeface="Roboto"/>
              </a:rPr>
              <a:t>Do you like to try new recipes?</a:t>
            </a:r>
            <a:endParaRPr sz="1500">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a:buChar char="❖"/>
            </a:pPr>
            <a:r>
              <a:rPr lang="en-GB" sz="1500">
                <a:solidFill>
                  <a:srgbClr val="FFFFFF"/>
                </a:solidFill>
                <a:latin typeface="Roboto"/>
                <a:ea typeface="Roboto"/>
                <a:cs typeface="Roboto"/>
                <a:sym typeface="Roboto"/>
              </a:rPr>
              <a:t>Who do u live with?</a:t>
            </a:r>
            <a:endParaRPr sz="1500">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a:buChar char="❖"/>
            </a:pPr>
            <a:r>
              <a:rPr lang="en-GB" sz="1500">
                <a:solidFill>
                  <a:srgbClr val="FFFFFF"/>
                </a:solidFill>
                <a:latin typeface="Roboto"/>
                <a:ea typeface="Roboto"/>
                <a:cs typeface="Roboto"/>
                <a:sym typeface="Roboto"/>
              </a:rPr>
              <a:t>What age group are you in?</a:t>
            </a:r>
            <a:endParaRPr sz="1500">
              <a:solidFill>
                <a:srgbClr val="FFFFFF"/>
              </a:solidFill>
              <a:latin typeface="Roboto"/>
              <a:ea typeface="Roboto"/>
              <a:cs typeface="Roboto"/>
              <a:sym typeface="Roboto"/>
            </a:endParaRPr>
          </a:p>
          <a:p>
            <a:pPr indent="-323850" lvl="0" marL="457200" marR="76200" rtl="0" algn="l">
              <a:lnSpc>
                <a:spcPct val="135000"/>
              </a:lnSpc>
              <a:spcBef>
                <a:spcPts val="0"/>
              </a:spcBef>
              <a:spcAft>
                <a:spcPts val="0"/>
              </a:spcAft>
              <a:buClr>
                <a:srgbClr val="FFFFFF"/>
              </a:buClr>
              <a:buSzPts val="1500"/>
              <a:buFont typeface="Roboto"/>
              <a:buChar char="❖"/>
            </a:pPr>
            <a:r>
              <a:rPr lang="en-GB" sz="1500">
                <a:solidFill>
                  <a:srgbClr val="FFFFFF"/>
                </a:solidFill>
                <a:latin typeface="Arial"/>
                <a:ea typeface="Arial"/>
                <a:cs typeface="Arial"/>
                <a:sym typeface="Arial"/>
              </a:rPr>
              <a:t>How often do you cook at home?</a:t>
            </a:r>
            <a:endParaRPr sz="1000">
              <a:solidFill>
                <a:srgbClr val="FFFFFF"/>
              </a:solidFill>
              <a:latin typeface="Roboto"/>
              <a:ea typeface="Roboto"/>
              <a:cs typeface="Roboto"/>
              <a:sym typeface="Roboto"/>
            </a:endParaRPr>
          </a:p>
          <a:p>
            <a:pPr indent="0" lvl="0" marL="457200" rtl="0" algn="l">
              <a:spcBef>
                <a:spcPts val="2400"/>
              </a:spcBef>
              <a:spcAft>
                <a:spcPts val="0"/>
              </a:spcAft>
              <a:buNone/>
            </a:pPr>
            <a:r>
              <a:t/>
            </a:r>
            <a:endParaRPr sz="11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Roboto"/>
              <a:buChar char="❖"/>
            </a:pPr>
            <a:r>
              <a:t/>
            </a:r>
            <a:endParaRPr sz="11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Roboto"/>
              <a:buChar char="❖"/>
            </a:pPr>
            <a:r>
              <a:t/>
            </a:r>
            <a:endParaRPr sz="1500">
              <a:solidFill>
                <a:srgbClr val="000000"/>
              </a:solidFill>
              <a:highlight>
                <a:srgbClr val="FFFFFF"/>
              </a:highlight>
              <a:latin typeface="Roboto"/>
              <a:ea typeface="Roboto"/>
              <a:cs typeface="Roboto"/>
              <a:sym typeface="Roboto"/>
            </a:endParaRPr>
          </a:p>
          <a:p>
            <a:pPr indent="0" lvl="0" marL="457200" rtl="0" algn="l">
              <a:spcBef>
                <a:spcPts val="1600"/>
              </a:spcBef>
              <a:spcAft>
                <a:spcPts val="1600"/>
              </a:spcAft>
              <a:buNone/>
            </a:pPr>
            <a:r>
              <a:t/>
            </a:r>
            <a:endParaRPr sz="1500">
              <a:solidFill>
                <a:srgbClr val="FFFFFF"/>
              </a:solidFill>
              <a:latin typeface="Roboto"/>
              <a:ea typeface="Roboto"/>
              <a:cs typeface="Roboto"/>
              <a:sym typeface="Roboto"/>
            </a:endParaRPr>
          </a:p>
        </p:txBody>
      </p:sp>
      <p:pic>
        <p:nvPicPr>
          <p:cNvPr id="141" name="Google Shape;141;p22"/>
          <p:cNvPicPr preferRelativeResize="0"/>
          <p:nvPr/>
        </p:nvPicPr>
        <p:blipFill>
          <a:blip r:embed="rId3">
            <a:alphaModFix/>
          </a:blip>
          <a:stretch>
            <a:fillRect/>
          </a:stretch>
        </p:blipFill>
        <p:spPr>
          <a:xfrm>
            <a:off x="152400" y="2971760"/>
            <a:ext cx="2712900" cy="1960815"/>
          </a:xfrm>
          <a:prstGeom prst="rect">
            <a:avLst/>
          </a:prstGeom>
          <a:noFill/>
          <a:ln>
            <a:noFill/>
          </a:ln>
        </p:spPr>
      </p:pic>
      <p:pic>
        <p:nvPicPr>
          <p:cNvPr id="142" name="Google Shape;142;p22"/>
          <p:cNvPicPr preferRelativeResize="0"/>
          <p:nvPr/>
        </p:nvPicPr>
        <p:blipFill rotWithShape="1">
          <a:blip r:embed="rId4">
            <a:alphaModFix/>
          </a:blip>
          <a:srcRect b="-5089" l="-109060" r="109060" t="5090"/>
          <a:stretch/>
        </p:blipFill>
        <p:spPr>
          <a:xfrm>
            <a:off x="59362" y="3030050"/>
            <a:ext cx="2712890" cy="1961050"/>
          </a:xfrm>
          <a:prstGeom prst="rect">
            <a:avLst/>
          </a:prstGeom>
          <a:noFill/>
          <a:ln>
            <a:noFill/>
          </a:ln>
        </p:spPr>
      </p:pic>
      <p:pic>
        <p:nvPicPr>
          <p:cNvPr id="143" name="Google Shape;143;p22"/>
          <p:cNvPicPr preferRelativeResize="0"/>
          <p:nvPr/>
        </p:nvPicPr>
        <p:blipFill rotWithShape="1">
          <a:blip r:embed="rId5">
            <a:alphaModFix/>
          </a:blip>
          <a:srcRect b="0" l="0" r="14067" t="0"/>
          <a:stretch/>
        </p:blipFill>
        <p:spPr>
          <a:xfrm>
            <a:off x="3153250" y="2865487"/>
            <a:ext cx="2526826" cy="2125613"/>
          </a:xfrm>
          <a:prstGeom prst="rect">
            <a:avLst/>
          </a:prstGeom>
          <a:noFill/>
          <a:ln>
            <a:noFill/>
          </a:ln>
        </p:spPr>
      </p:pic>
      <p:pic>
        <p:nvPicPr>
          <p:cNvPr id="144" name="Google Shape;144;p22"/>
          <p:cNvPicPr preferRelativeResize="0"/>
          <p:nvPr/>
        </p:nvPicPr>
        <p:blipFill>
          <a:blip r:embed="rId6">
            <a:alphaModFix/>
          </a:blip>
          <a:stretch>
            <a:fillRect/>
          </a:stretch>
        </p:blipFill>
        <p:spPr>
          <a:xfrm>
            <a:off x="6226800" y="446125"/>
            <a:ext cx="2535836" cy="2125625"/>
          </a:xfrm>
          <a:prstGeom prst="rect">
            <a:avLst/>
          </a:prstGeom>
          <a:noFill/>
          <a:ln>
            <a:noFill/>
          </a:ln>
        </p:spPr>
      </p:pic>
      <p:pic>
        <p:nvPicPr>
          <p:cNvPr id="145" name="Google Shape;145;p22"/>
          <p:cNvPicPr preferRelativeResize="0"/>
          <p:nvPr/>
        </p:nvPicPr>
        <p:blipFill>
          <a:blip r:embed="rId7">
            <a:alphaModFix/>
          </a:blip>
          <a:stretch>
            <a:fillRect/>
          </a:stretch>
        </p:blipFill>
        <p:spPr>
          <a:xfrm>
            <a:off x="6118500" y="2899850"/>
            <a:ext cx="2805574" cy="2086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Redefined brief</a:t>
            </a:r>
            <a:endParaRPr/>
          </a:p>
        </p:txBody>
      </p:sp>
      <p:sp>
        <p:nvSpPr>
          <p:cNvPr id="151" name="Google Shape;15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Create a cooking app which shows suggestions </a:t>
            </a:r>
            <a:r>
              <a:rPr lang="en-GB"/>
              <a:t>according</a:t>
            </a:r>
            <a:r>
              <a:rPr lang="en-GB"/>
              <a:t> to user </a:t>
            </a:r>
            <a:r>
              <a:rPr lang="en-GB"/>
              <a:t>preferences</a:t>
            </a:r>
            <a:r>
              <a:rPr lang="en-GB"/>
              <a:t>, maintain a cooking schedule and find </a:t>
            </a:r>
            <a:r>
              <a:rPr lang="en-GB"/>
              <a:t>recipes</a:t>
            </a:r>
            <a:r>
              <a:rPr lang="en-GB"/>
              <a:t> based on </a:t>
            </a:r>
            <a:r>
              <a:rPr lang="en-GB"/>
              <a:t>ingredients</a:t>
            </a:r>
            <a:r>
              <a:rPr lang="en-GB"/>
              <a:t> user have at home.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